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10287000" cx="18288000"/>
  <p:notesSz cx="6858000" cy="9144000"/>
  <p:embeddedFontLst>
    <p:embeddedFont>
      <p:font typeface="Open Sans ExtraBold"/>
      <p:bold r:id="rId14"/>
      <p:boldItalic r:id="rId15"/>
    </p:embeddedFont>
    <p:embeddedFont>
      <p:font typeface="Open Sans Light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4" roundtripDataSignature="AMtx7miPe/NI0Aiil94NlS72lxmazxtc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penSansExtraBold-boldItalic.fntdata"/><Relationship Id="rId14" Type="http://schemas.openxmlformats.org/officeDocument/2006/relationships/font" Target="fonts/OpenSansExtraBold-bold.fntdata"/><Relationship Id="rId17" Type="http://schemas.openxmlformats.org/officeDocument/2006/relationships/font" Target="fonts/OpenSansLight-bold.fntdata"/><Relationship Id="rId16" Type="http://schemas.openxmlformats.org/officeDocument/2006/relationships/font" Target="fonts/OpenSansLigh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Light-boldItalic.fntdata"/><Relationship Id="rId6" Type="http://schemas.openxmlformats.org/officeDocument/2006/relationships/slide" Target="slides/slide1.xml"/><Relationship Id="rId18" Type="http://schemas.openxmlformats.org/officeDocument/2006/relationships/font" Target="fonts/OpenSans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7824" l="0" r="0" t="7825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1"/>
          <p:cNvGrpSpPr/>
          <p:nvPr/>
        </p:nvGrpSpPr>
        <p:grpSpPr>
          <a:xfrm>
            <a:off x="0" y="0"/>
            <a:ext cx="18284371" cy="10287000"/>
            <a:chOff x="0" y="0"/>
            <a:chExt cx="24379161" cy="13716000"/>
          </a:xfrm>
        </p:grpSpPr>
        <p:pic>
          <p:nvPicPr>
            <p:cNvPr id="86" name="Google Shape;86;p1"/>
            <p:cNvPicPr preferRelativeResize="0"/>
            <p:nvPr/>
          </p:nvPicPr>
          <p:blipFill rotWithShape="1">
            <a:blip r:embed="rId4">
              <a:alphaModFix/>
            </a:blip>
            <a:srcRect b="382" l="16808" r="17991" t="18057"/>
            <a:stretch/>
          </p:blipFill>
          <p:spPr>
            <a:xfrm>
              <a:off x="0" y="0"/>
              <a:ext cx="24379161" cy="13716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-432810">
              <a:off x="1897704" y="4273654"/>
              <a:ext cx="21640800" cy="540118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8" name="Google Shape;88;p1"/>
          <p:cNvSpPr txBox="1"/>
          <p:nvPr/>
        </p:nvSpPr>
        <p:spPr>
          <a:xfrm rot="-423210">
            <a:off x="2943627" y="4296378"/>
            <a:ext cx="12381012" cy="153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0" u="none" cap="none" strike="noStrike">
                <a:solidFill>
                  <a:srgbClr val="00000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Diagramas de estado</a:t>
            </a:r>
            <a:endParaRPr/>
          </a:p>
        </p:txBody>
      </p:sp>
      <p:grpSp>
        <p:nvGrpSpPr>
          <p:cNvPr id="89" name="Google Shape;89;p1"/>
          <p:cNvGrpSpPr/>
          <p:nvPr/>
        </p:nvGrpSpPr>
        <p:grpSpPr>
          <a:xfrm>
            <a:off x="14888144" y="7372467"/>
            <a:ext cx="2962675" cy="2483141"/>
            <a:chOff x="0" y="0"/>
            <a:chExt cx="3950234" cy="3310855"/>
          </a:xfrm>
        </p:grpSpPr>
        <p:pic>
          <p:nvPicPr>
            <p:cNvPr id="90" name="Google Shape;90;p1"/>
            <p:cNvPicPr preferRelativeResize="0"/>
            <p:nvPr/>
          </p:nvPicPr>
          <p:blipFill rotWithShape="1">
            <a:blip r:embed="rId6">
              <a:alphaModFix/>
            </a:blip>
            <a:srcRect b="301" l="224" r="0" t="4937"/>
            <a:stretch/>
          </p:blipFill>
          <p:spPr>
            <a:xfrm>
              <a:off x="0" y="0"/>
              <a:ext cx="3950234" cy="331085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1"/>
            <p:cNvSpPr txBox="1"/>
            <p:nvPr/>
          </p:nvSpPr>
          <p:spPr>
            <a:xfrm>
              <a:off x="229445" y="245853"/>
              <a:ext cx="3491344" cy="6883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108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Realizado por:</a:t>
              </a:r>
              <a:endParaRPr/>
            </a:p>
          </p:txBody>
        </p:sp>
        <p:sp>
          <p:nvSpPr>
            <p:cNvPr id="92" name="Google Shape;92;p1"/>
            <p:cNvSpPr txBox="1"/>
            <p:nvPr/>
          </p:nvSpPr>
          <p:spPr>
            <a:xfrm>
              <a:off x="229445" y="896068"/>
              <a:ext cx="34914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8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91" u="none" cap="none" strike="noStrike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Bruno Acosta</a:t>
              </a:r>
              <a:endParaRPr/>
            </a:p>
          </p:txBody>
        </p:sp>
        <p:sp>
          <p:nvSpPr>
            <p:cNvPr id="93" name="Google Shape;93;p1"/>
            <p:cNvSpPr txBox="1"/>
            <p:nvPr/>
          </p:nvSpPr>
          <p:spPr>
            <a:xfrm>
              <a:off x="229441" y="1376911"/>
              <a:ext cx="3491400" cy="49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8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91" u="none" cap="none" strike="noStrike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Mauricio Brun</a:t>
              </a:r>
              <a:endParaRPr/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229575" y="1857744"/>
              <a:ext cx="3491400" cy="49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8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91" u="none" cap="none" strike="noStrike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Kevin Alvarez</a:t>
              </a:r>
              <a:endParaRPr/>
            </a:p>
          </p:txBody>
        </p:sp>
        <p:sp>
          <p:nvSpPr>
            <p:cNvPr id="95" name="Google Shape;95;p1"/>
            <p:cNvSpPr txBox="1"/>
            <p:nvPr/>
          </p:nvSpPr>
          <p:spPr>
            <a:xfrm>
              <a:off x="229441" y="2336044"/>
              <a:ext cx="3491400" cy="49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3998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91" u="none" cap="none" strike="noStrike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Santia</a:t>
              </a:r>
              <a:r>
                <a:rPr b="0" i="0" lang="en-US" sz="2391" u="none" cap="none" strike="noStrike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g</a:t>
              </a:r>
              <a:r>
                <a:rPr lang="en-US" sz="2391">
                  <a:latin typeface="Open Sans Light"/>
                  <a:ea typeface="Open Sans Light"/>
                  <a:cs typeface="Open Sans Light"/>
                  <a:sym typeface="Open Sans Light"/>
                </a:rPr>
                <a:t>o</a:t>
              </a:r>
              <a:r>
                <a:rPr b="0" i="0" lang="en-US" sz="2391" u="none" cap="none" strike="noStrike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 Alvarez</a:t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"/>
          <p:cNvPicPr preferRelativeResize="0"/>
          <p:nvPr/>
        </p:nvPicPr>
        <p:blipFill rotWithShape="1">
          <a:blip r:embed="rId3">
            <a:alphaModFix/>
          </a:blip>
          <a:srcRect b="6736" l="0" r="0" t="8914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489345">
            <a:off x="-2980121" y="-1639619"/>
            <a:ext cx="12567483" cy="5652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"/>
          <p:cNvPicPr preferRelativeResize="0"/>
          <p:nvPr/>
        </p:nvPicPr>
        <p:blipFill rotWithShape="1">
          <a:blip r:embed="rId5">
            <a:alphaModFix/>
          </a:blip>
          <a:srcRect b="0" l="0" r="2290" t="0"/>
          <a:stretch/>
        </p:blipFill>
        <p:spPr>
          <a:xfrm>
            <a:off x="1041893" y="2475444"/>
            <a:ext cx="8102107" cy="731781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 txBox="1"/>
          <p:nvPr/>
        </p:nvSpPr>
        <p:spPr>
          <a:xfrm>
            <a:off x="2377721" y="3733862"/>
            <a:ext cx="6766200" cy="13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3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171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¿Qué es un diagrama de estado UML?</a:t>
            </a:r>
            <a:endParaRPr/>
          </a:p>
        </p:txBody>
      </p:sp>
      <p:sp>
        <p:nvSpPr>
          <p:cNvPr id="104" name="Google Shape;104;p2"/>
          <p:cNvSpPr txBox="1"/>
          <p:nvPr/>
        </p:nvSpPr>
        <p:spPr>
          <a:xfrm>
            <a:off x="1472658" y="3733856"/>
            <a:ext cx="545211" cy="6690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/>
          </a:p>
        </p:txBody>
      </p:sp>
      <p:sp>
        <p:nvSpPr>
          <p:cNvPr id="105" name="Google Shape;105;p2"/>
          <p:cNvSpPr txBox="1"/>
          <p:nvPr/>
        </p:nvSpPr>
        <p:spPr>
          <a:xfrm>
            <a:off x="2377746" y="5443024"/>
            <a:ext cx="6766254" cy="963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¿En qué se podría utilizar?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1472658" y="5046594"/>
            <a:ext cx="545211" cy="6690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/>
          </a:p>
        </p:txBody>
      </p:sp>
      <p:sp>
        <p:nvSpPr>
          <p:cNvPr id="107" name="Google Shape;107;p2"/>
          <p:cNvSpPr txBox="1"/>
          <p:nvPr/>
        </p:nvSpPr>
        <p:spPr>
          <a:xfrm>
            <a:off x="2377746" y="4751700"/>
            <a:ext cx="6766254" cy="963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¿Para qué sirve? </a:t>
            </a:r>
            <a:endParaRPr/>
          </a:p>
        </p:txBody>
      </p:sp>
      <p:sp>
        <p:nvSpPr>
          <p:cNvPr id="108" name="Google Shape;108;p2"/>
          <p:cNvSpPr txBox="1"/>
          <p:nvPr/>
        </p:nvSpPr>
        <p:spPr>
          <a:xfrm>
            <a:off x="2377746" y="6780334"/>
            <a:ext cx="6766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Transic</a:t>
            </a:r>
            <a:r>
              <a:rPr lang="en-US" sz="4200">
                <a:latin typeface="Open Sans"/>
                <a:ea typeface="Open Sans"/>
                <a:cs typeface="Open Sans"/>
                <a:sym typeface="Open Sans"/>
              </a:rPr>
              <a:t>ión</a:t>
            </a:r>
            <a:r>
              <a:rPr b="0" i="0" lang="en-US" sz="4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/>
          </a:p>
        </p:txBody>
      </p:sp>
      <p:sp>
        <p:nvSpPr>
          <p:cNvPr id="109" name="Google Shape;109;p2"/>
          <p:cNvSpPr txBox="1"/>
          <p:nvPr/>
        </p:nvSpPr>
        <p:spPr>
          <a:xfrm>
            <a:off x="2377746" y="6092629"/>
            <a:ext cx="6766254" cy="963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Estados.</a:t>
            </a:r>
            <a:endParaRPr/>
          </a:p>
        </p:txBody>
      </p:sp>
      <p:sp>
        <p:nvSpPr>
          <p:cNvPr id="110" name="Google Shape;110;p2"/>
          <p:cNvSpPr txBox="1"/>
          <p:nvPr/>
        </p:nvSpPr>
        <p:spPr>
          <a:xfrm>
            <a:off x="1507042" y="522400"/>
            <a:ext cx="35931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Indice</a:t>
            </a:r>
            <a:endParaRPr/>
          </a:p>
        </p:txBody>
      </p:sp>
      <p:sp>
        <p:nvSpPr>
          <p:cNvPr id="111" name="Google Shape;111;p2"/>
          <p:cNvSpPr txBox="1"/>
          <p:nvPr/>
        </p:nvSpPr>
        <p:spPr>
          <a:xfrm>
            <a:off x="1472658" y="5737918"/>
            <a:ext cx="545211" cy="6690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/>
          </a:p>
        </p:txBody>
      </p:sp>
      <p:sp>
        <p:nvSpPr>
          <p:cNvPr id="112" name="Google Shape;112;p2"/>
          <p:cNvSpPr txBox="1"/>
          <p:nvPr/>
        </p:nvSpPr>
        <p:spPr>
          <a:xfrm>
            <a:off x="1472658" y="6435148"/>
            <a:ext cx="545211" cy="6690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/>
          </a:p>
        </p:txBody>
      </p:sp>
      <p:sp>
        <p:nvSpPr>
          <p:cNvPr id="113" name="Google Shape;113;p2"/>
          <p:cNvSpPr txBox="1"/>
          <p:nvPr/>
        </p:nvSpPr>
        <p:spPr>
          <a:xfrm>
            <a:off x="1472658" y="7132759"/>
            <a:ext cx="545211" cy="6690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endParaRPr/>
          </a:p>
        </p:txBody>
      </p:sp>
      <p:sp>
        <p:nvSpPr>
          <p:cNvPr id="114" name="Google Shape;114;p2"/>
          <p:cNvSpPr txBox="1"/>
          <p:nvPr/>
        </p:nvSpPr>
        <p:spPr>
          <a:xfrm>
            <a:off x="2377746" y="7679114"/>
            <a:ext cx="6766200" cy="11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Transic</a:t>
            </a:r>
            <a:r>
              <a:rPr lang="en-US" sz="4200">
                <a:latin typeface="Open Sans"/>
                <a:ea typeface="Open Sans"/>
                <a:cs typeface="Open Sans"/>
                <a:sym typeface="Open Sans"/>
              </a:rPr>
              <a:t>ió</a:t>
            </a:r>
            <a:r>
              <a:rPr b="0" i="0" lang="en-US" sz="4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 ex</a:t>
            </a:r>
            <a:r>
              <a:rPr lang="en-US" sz="4200">
                <a:latin typeface="Open Sans"/>
                <a:ea typeface="Open Sans"/>
                <a:cs typeface="Open Sans"/>
                <a:sym typeface="Open Sans"/>
              </a:rPr>
              <a:t>terna</a:t>
            </a:r>
            <a:r>
              <a:rPr b="0" i="0" lang="en-US" sz="4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4200"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b="0" i="0" lang="en-US" sz="42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interna.</a:t>
            </a:r>
            <a:endParaRPr/>
          </a:p>
        </p:txBody>
      </p:sp>
      <p:sp>
        <p:nvSpPr>
          <p:cNvPr id="115" name="Google Shape;115;p2"/>
          <p:cNvSpPr txBox="1"/>
          <p:nvPr/>
        </p:nvSpPr>
        <p:spPr>
          <a:xfrm>
            <a:off x="1472658" y="7679113"/>
            <a:ext cx="545211" cy="6690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ctr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  <a:endParaRPr/>
          </a:p>
        </p:txBody>
      </p:sp>
      <p:pic>
        <p:nvPicPr>
          <p:cNvPr id="116" name="Google Shape;116;p2"/>
          <p:cNvPicPr preferRelativeResize="0"/>
          <p:nvPr/>
        </p:nvPicPr>
        <p:blipFill rotWithShape="1">
          <a:blip r:embed="rId5">
            <a:alphaModFix/>
          </a:blip>
          <a:srcRect b="0" l="0" r="2290" t="0"/>
          <a:stretch/>
        </p:blipFill>
        <p:spPr>
          <a:xfrm>
            <a:off x="9664385" y="485128"/>
            <a:ext cx="8102107" cy="7317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"/>
          <p:cNvPicPr preferRelativeResize="0"/>
          <p:nvPr/>
        </p:nvPicPr>
        <p:blipFill rotWithShape="1">
          <a:blip r:embed="rId3">
            <a:alphaModFix/>
          </a:blip>
          <a:srcRect b="8129" l="0" r="0" t="7521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"/>
          <p:cNvSpPr txBox="1"/>
          <p:nvPr/>
        </p:nvSpPr>
        <p:spPr>
          <a:xfrm>
            <a:off x="1725567" y="3877310"/>
            <a:ext cx="14836800" cy="49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Un diagrama de estado UML</a:t>
            </a:r>
            <a:r>
              <a:rPr lang="en-US" sz="33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 uno de los 14 tipos de diagrama definidos en el lenguaje de modelado unificado</a:t>
            </a:r>
            <a:r>
              <a:rPr lang="en-US" sz="33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.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399" u="none" cap="none" strike="noStrike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Esta herramienta muestra los estados que tendrá un objeto durante su ciclo de vida. Es decir, es un modelo de comportamiento que consiste en acciones y estados o transiciones a otros estados.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399" u="none" cap="none" strike="noStrike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3" name="Google Shape;123;p3"/>
          <p:cNvSpPr txBox="1"/>
          <p:nvPr/>
        </p:nvSpPr>
        <p:spPr>
          <a:xfrm>
            <a:off x="365024" y="427739"/>
            <a:ext cx="17557953" cy="3133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¿Qué es un diagrama de estado UML?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4"/>
          <p:cNvPicPr preferRelativeResize="0"/>
          <p:nvPr/>
        </p:nvPicPr>
        <p:blipFill rotWithShape="1">
          <a:blip r:embed="rId3">
            <a:alphaModFix/>
          </a:blip>
          <a:srcRect b="14650" l="0" r="0" t="999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83718" y="4644484"/>
            <a:ext cx="9584155" cy="4613816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4"/>
          <p:cNvSpPr txBox="1"/>
          <p:nvPr/>
        </p:nvSpPr>
        <p:spPr>
          <a:xfrm>
            <a:off x="2306286" y="2333625"/>
            <a:ext cx="13675427" cy="1780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Sirve para representar gráficamente los estados, eventos, acciones y transiciones de los objetos y dar una idea más completa de su funcionamiento. </a:t>
            </a:r>
            <a:endParaRPr/>
          </a:p>
        </p:txBody>
      </p:sp>
      <p:sp>
        <p:nvSpPr>
          <p:cNvPr id="131" name="Google Shape;131;p4"/>
          <p:cNvSpPr txBox="1"/>
          <p:nvPr/>
        </p:nvSpPr>
        <p:spPr>
          <a:xfrm>
            <a:off x="2306286" y="866775"/>
            <a:ext cx="13675427" cy="153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¿Para qué sirve?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"/>
          <p:cNvPicPr preferRelativeResize="0"/>
          <p:nvPr/>
        </p:nvPicPr>
        <p:blipFill rotWithShape="1">
          <a:blip r:embed="rId3">
            <a:alphaModFix/>
          </a:blip>
          <a:srcRect b="7824" l="0" r="0" t="7825"/>
          <a:stretch/>
        </p:blipFill>
        <p:spPr>
          <a:xfrm>
            <a:off x="0" y="0"/>
            <a:ext cx="18288001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64421" y="3085382"/>
            <a:ext cx="2809591" cy="76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5"/>
          <p:cNvSpPr txBox="1"/>
          <p:nvPr/>
        </p:nvSpPr>
        <p:spPr>
          <a:xfrm>
            <a:off x="5774012" y="7610109"/>
            <a:ext cx="10584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5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Mostrar el comportamiento general de máquinas de estado</a:t>
            </a:r>
            <a:r>
              <a:rPr lang="en-US" sz="35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s.</a:t>
            </a:r>
            <a:endParaRPr/>
          </a:p>
        </p:txBody>
      </p:sp>
      <p:sp>
        <p:nvSpPr>
          <p:cNvPr id="139" name="Google Shape;139;p5"/>
          <p:cNvSpPr txBox="1"/>
          <p:nvPr/>
        </p:nvSpPr>
        <p:spPr>
          <a:xfrm>
            <a:off x="9144000" y="4634753"/>
            <a:ext cx="88305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Describir </a:t>
            </a:r>
            <a:r>
              <a:rPr lang="en-US" sz="34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el cambio de estado de un objeto durante su vida.</a:t>
            </a:r>
            <a:endParaRPr/>
          </a:p>
        </p:txBody>
      </p:sp>
      <p:sp>
        <p:nvSpPr>
          <p:cNvPr id="140" name="Google Shape;140;p5"/>
          <p:cNvSpPr txBox="1"/>
          <p:nvPr/>
        </p:nvSpPr>
        <p:spPr>
          <a:xfrm>
            <a:off x="3563000" y="6032525"/>
            <a:ext cx="107148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Ilustrar escenarios de casos de uso en un contexto de negocios.</a:t>
            </a:r>
            <a:endParaRPr/>
          </a:p>
        </p:txBody>
      </p:sp>
      <p:sp>
        <p:nvSpPr>
          <p:cNvPr id="141" name="Google Shape;141;p5"/>
          <p:cNvSpPr txBox="1"/>
          <p:nvPr/>
        </p:nvSpPr>
        <p:spPr>
          <a:xfrm>
            <a:off x="5774012" y="2855900"/>
            <a:ext cx="10025190" cy="12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Representar objetos basados en eventos en un sistema reactivo.</a:t>
            </a:r>
            <a:endParaRPr/>
          </a:p>
        </p:txBody>
      </p:sp>
      <p:sp>
        <p:nvSpPr>
          <p:cNvPr id="142" name="Google Shape;142;p5"/>
          <p:cNvSpPr txBox="1"/>
          <p:nvPr/>
        </p:nvSpPr>
        <p:spPr>
          <a:xfrm>
            <a:off x="0" y="180975"/>
            <a:ext cx="18288000" cy="153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¿En qué se podría utilizar?</a:t>
            </a:r>
            <a:endParaRPr/>
          </a:p>
        </p:txBody>
      </p:sp>
      <p:pic>
        <p:nvPicPr>
          <p:cNvPr id="143" name="Google Shape;14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52245" y="7791896"/>
            <a:ext cx="2809591" cy="76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1836" y="4691903"/>
            <a:ext cx="2809591" cy="76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5735" y="6279791"/>
            <a:ext cx="2809591" cy="76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6"/>
          <p:cNvPicPr preferRelativeResize="0"/>
          <p:nvPr/>
        </p:nvPicPr>
        <p:blipFill rotWithShape="1">
          <a:blip r:embed="rId3">
            <a:alphaModFix/>
          </a:blip>
          <a:srcRect b="7824" l="0" r="0" t="7825"/>
          <a:stretch/>
        </p:blipFill>
        <p:spPr>
          <a:xfrm>
            <a:off x="0" y="0"/>
            <a:ext cx="1828800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6"/>
          <p:cNvSpPr txBox="1"/>
          <p:nvPr/>
        </p:nvSpPr>
        <p:spPr>
          <a:xfrm>
            <a:off x="1028700" y="2333625"/>
            <a:ext cx="16230600" cy="3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Un estado identifica una condición o situación en la vida de un objeto</a:t>
            </a:r>
            <a:r>
              <a:rPr lang="en-US" sz="33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.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399" u="none" cap="none" strike="noStrike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Los estados se</a:t>
            </a: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representan gráficamente por medio de </a:t>
            </a:r>
            <a:endParaRPr b="0" i="0" sz="3399" u="none" cap="none" strike="noStrike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un</a:t>
            </a:r>
            <a:r>
              <a:rPr lang="en-US" sz="339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rectángulo con los bordes redondeados. 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399" u="none" cap="none" strike="noStrike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152" name="Google Shape;152;p6"/>
          <p:cNvGrpSpPr/>
          <p:nvPr/>
        </p:nvGrpSpPr>
        <p:grpSpPr>
          <a:xfrm>
            <a:off x="2491906" y="6969879"/>
            <a:ext cx="4778483" cy="3230764"/>
            <a:chOff x="0" y="-38100"/>
            <a:chExt cx="1258530" cy="850900"/>
          </a:xfrm>
        </p:grpSpPr>
        <p:sp>
          <p:nvSpPr>
            <p:cNvPr id="153" name="Google Shape;153;p6"/>
            <p:cNvSpPr/>
            <p:nvPr/>
          </p:nvSpPr>
          <p:spPr>
            <a:xfrm>
              <a:off x="0" y="0"/>
              <a:ext cx="1258530" cy="515646"/>
            </a:xfrm>
            <a:custGeom>
              <a:rect b="b" l="l" r="r" t="t"/>
              <a:pathLst>
                <a:path extrusionOk="0" h="515646" w="1258530">
                  <a:moveTo>
                    <a:pt x="82628" y="0"/>
                  </a:moveTo>
                  <a:lnTo>
                    <a:pt x="1175902" y="0"/>
                  </a:lnTo>
                  <a:cubicBezTo>
                    <a:pt x="1221536" y="0"/>
                    <a:pt x="1258530" y="36994"/>
                    <a:pt x="1258530" y="82628"/>
                  </a:cubicBezTo>
                  <a:lnTo>
                    <a:pt x="1258530" y="433018"/>
                  </a:lnTo>
                  <a:cubicBezTo>
                    <a:pt x="1258530" y="478652"/>
                    <a:pt x="1221536" y="515646"/>
                    <a:pt x="1175902" y="515646"/>
                  </a:cubicBezTo>
                  <a:lnTo>
                    <a:pt x="82628" y="515646"/>
                  </a:lnTo>
                  <a:cubicBezTo>
                    <a:pt x="60714" y="515646"/>
                    <a:pt x="39697" y="506941"/>
                    <a:pt x="24201" y="491445"/>
                  </a:cubicBezTo>
                  <a:cubicBezTo>
                    <a:pt x="8705" y="475949"/>
                    <a:pt x="0" y="454932"/>
                    <a:pt x="0" y="433018"/>
                  </a:cubicBezTo>
                  <a:lnTo>
                    <a:pt x="0" y="82628"/>
                  </a:lnTo>
                  <a:cubicBezTo>
                    <a:pt x="0" y="60714"/>
                    <a:pt x="8705" y="39697"/>
                    <a:pt x="24201" y="24201"/>
                  </a:cubicBezTo>
                  <a:cubicBezTo>
                    <a:pt x="39697" y="8705"/>
                    <a:pt x="60714" y="0"/>
                    <a:pt x="826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5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5" name="Google Shape;155;p6"/>
          <p:cNvSpPr txBox="1"/>
          <p:nvPr/>
        </p:nvSpPr>
        <p:spPr>
          <a:xfrm>
            <a:off x="6571623" y="866775"/>
            <a:ext cx="4547443" cy="153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Estados</a:t>
            </a:r>
            <a:endParaRPr/>
          </a:p>
        </p:txBody>
      </p:sp>
      <p:grpSp>
        <p:nvGrpSpPr>
          <p:cNvPr id="156" name="Google Shape;156;p6"/>
          <p:cNvGrpSpPr/>
          <p:nvPr/>
        </p:nvGrpSpPr>
        <p:grpSpPr>
          <a:xfrm>
            <a:off x="11516034" y="6969878"/>
            <a:ext cx="4778513" cy="3230782"/>
            <a:chOff x="0" y="-38100"/>
            <a:chExt cx="1258530" cy="850900"/>
          </a:xfrm>
        </p:grpSpPr>
        <p:sp>
          <p:nvSpPr>
            <p:cNvPr id="157" name="Google Shape;157;p6"/>
            <p:cNvSpPr/>
            <p:nvPr/>
          </p:nvSpPr>
          <p:spPr>
            <a:xfrm>
              <a:off x="0" y="0"/>
              <a:ext cx="1258530" cy="515646"/>
            </a:xfrm>
            <a:custGeom>
              <a:rect b="b" l="l" r="r" t="t"/>
              <a:pathLst>
                <a:path extrusionOk="0" h="515646" w="1258530">
                  <a:moveTo>
                    <a:pt x="82628" y="0"/>
                  </a:moveTo>
                  <a:lnTo>
                    <a:pt x="1175902" y="0"/>
                  </a:lnTo>
                  <a:cubicBezTo>
                    <a:pt x="1221536" y="0"/>
                    <a:pt x="1258530" y="36994"/>
                    <a:pt x="1258530" y="82628"/>
                  </a:cubicBezTo>
                  <a:lnTo>
                    <a:pt x="1258530" y="433018"/>
                  </a:lnTo>
                  <a:cubicBezTo>
                    <a:pt x="1258530" y="478652"/>
                    <a:pt x="1221536" y="515646"/>
                    <a:pt x="1175902" y="515646"/>
                  </a:cubicBezTo>
                  <a:lnTo>
                    <a:pt x="82628" y="515646"/>
                  </a:lnTo>
                  <a:cubicBezTo>
                    <a:pt x="60714" y="515646"/>
                    <a:pt x="39697" y="506941"/>
                    <a:pt x="24201" y="491445"/>
                  </a:cubicBezTo>
                  <a:cubicBezTo>
                    <a:pt x="8705" y="475949"/>
                    <a:pt x="0" y="454932"/>
                    <a:pt x="0" y="433018"/>
                  </a:cubicBezTo>
                  <a:lnTo>
                    <a:pt x="0" y="82628"/>
                  </a:lnTo>
                  <a:cubicBezTo>
                    <a:pt x="0" y="60714"/>
                    <a:pt x="8705" y="39697"/>
                    <a:pt x="24201" y="24201"/>
                  </a:cubicBezTo>
                  <a:cubicBezTo>
                    <a:pt x="39697" y="8705"/>
                    <a:pt x="60714" y="0"/>
                    <a:pt x="826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5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6"/>
          <p:cNvSpPr txBox="1"/>
          <p:nvPr/>
        </p:nvSpPr>
        <p:spPr>
          <a:xfrm>
            <a:off x="11516047" y="7769930"/>
            <a:ext cx="4778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Closed</a:t>
            </a:r>
            <a:endParaRPr/>
          </a:p>
        </p:txBody>
      </p:sp>
      <p:sp>
        <p:nvSpPr>
          <p:cNvPr id="160" name="Google Shape;160;p6"/>
          <p:cNvSpPr txBox="1"/>
          <p:nvPr/>
        </p:nvSpPr>
        <p:spPr>
          <a:xfrm>
            <a:off x="2491906" y="7769930"/>
            <a:ext cx="4778483" cy="580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Open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7"/>
          <p:cNvPicPr preferRelativeResize="0"/>
          <p:nvPr/>
        </p:nvPicPr>
        <p:blipFill rotWithShape="1">
          <a:blip r:embed="rId3">
            <a:alphaModFix/>
          </a:blip>
          <a:srcRect b="7824" l="0" r="0" t="7825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7"/>
          <p:cNvSpPr txBox="1"/>
          <p:nvPr/>
        </p:nvSpPr>
        <p:spPr>
          <a:xfrm>
            <a:off x="6067723" y="866775"/>
            <a:ext cx="6152555" cy="153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0" u="none" cap="none" strike="noStrike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Transicíon</a:t>
            </a:r>
            <a:endParaRPr/>
          </a:p>
        </p:txBody>
      </p:sp>
      <p:sp>
        <p:nvSpPr>
          <p:cNvPr id="167" name="Google Shape;167;p7"/>
          <p:cNvSpPr txBox="1"/>
          <p:nvPr/>
        </p:nvSpPr>
        <p:spPr>
          <a:xfrm>
            <a:off x="1028700" y="3373392"/>
            <a:ext cx="16230600" cy="29806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Una transición es el proceso en el cual un objeto cambia de un estado a otro mediante la intervención de un evento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399" u="none" cap="none" strike="noStrike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Esta transición de estado comunica los estados entre sí y se representa mediante una flecha. Puede haber condiciones para que se desencadene dicha transición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8"/>
          <p:cNvPicPr preferRelativeResize="0"/>
          <p:nvPr/>
        </p:nvPicPr>
        <p:blipFill rotWithShape="1">
          <a:blip r:embed="rId3">
            <a:alphaModFix/>
          </a:blip>
          <a:srcRect b="7824" l="0" r="0" t="7825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8"/>
          <p:cNvGrpSpPr/>
          <p:nvPr/>
        </p:nvGrpSpPr>
        <p:grpSpPr>
          <a:xfrm>
            <a:off x="261289" y="5720573"/>
            <a:ext cx="8478759" cy="3230782"/>
            <a:chOff x="0" y="-38100"/>
            <a:chExt cx="2233074" cy="850900"/>
          </a:xfrm>
        </p:grpSpPr>
        <p:sp>
          <p:nvSpPr>
            <p:cNvPr id="174" name="Google Shape;174;p8"/>
            <p:cNvSpPr/>
            <p:nvPr/>
          </p:nvSpPr>
          <p:spPr>
            <a:xfrm>
              <a:off x="0" y="0"/>
              <a:ext cx="2233074" cy="684622"/>
            </a:xfrm>
            <a:custGeom>
              <a:rect b="b" l="l" r="r" t="t"/>
              <a:pathLst>
                <a:path extrusionOk="0" h="684622" w="2233074">
                  <a:moveTo>
                    <a:pt x="0" y="0"/>
                  </a:moveTo>
                  <a:lnTo>
                    <a:pt x="2233074" y="0"/>
                  </a:lnTo>
                  <a:lnTo>
                    <a:pt x="2233074" y="684622"/>
                  </a:lnTo>
                  <a:lnTo>
                    <a:pt x="0" y="684622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</p:sp>
        <p:sp>
          <p:nvSpPr>
            <p:cNvPr id="175" name="Google Shape;175;p8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5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" name="Google Shape;176;p8"/>
          <p:cNvGrpSpPr/>
          <p:nvPr/>
        </p:nvGrpSpPr>
        <p:grpSpPr>
          <a:xfrm>
            <a:off x="751767" y="6259916"/>
            <a:ext cx="6782833" cy="1913800"/>
            <a:chOff x="1655" y="0"/>
            <a:chExt cx="9043777" cy="2551733"/>
          </a:xfrm>
        </p:grpSpPr>
        <p:grpSp>
          <p:nvGrpSpPr>
            <p:cNvPr id="177" name="Google Shape;177;p8"/>
            <p:cNvGrpSpPr/>
            <p:nvPr/>
          </p:nvGrpSpPr>
          <p:grpSpPr>
            <a:xfrm>
              <a:off x="1655" y="0"/>
              <a:ext cx="738487" cy="741797"/>
              <a:chOff x="1813" y="0"/>
              <a:chExt cx="809173" cy="812800"/>
            </a:xfrm>
          </p:grpSpPr>
          <p:sp>
            <p:nvSpPr>
              <p:cNvPr id="178" name="Google Shape;178;p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rect b="b" l="l" r="r" t="t"/>
                <a:pathLst>
                  <a:path extrusionOk="0"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5944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80" name="Google Shape;180;p8"/>
            <p:cNvCxnSpPr/>
            <p:nvPr/>
          </p:nvCxnSpPr>
          <p:spPr>
            <a:xfrm>
              <a:off x="370899" y="370899"/>
              <a:ext cx="1848057" cy="0"/>
            </a:xfrm>
            <a:prstGeom prst="straightConnector1">
              <a:avLst/>
            </a:prstGeom>
            <a:noFill/>
            <a:ln cap="flat" cmpd="sng" w="63500">
              <a:solidFill>
                <a:srgbClr val="000000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181" name="Google Shape;181;p8"/>
            <p:cNvCxnSpPr/>
            <p:nvPr/>
          </p:nvCxnSpPr>
          <p:spPr>
            <a:xfrm>
              <a:off x="5922028" y="307399"/>
              <a:ext cx="3123404" cy="0"/>
            </a:xfrm>
            <a:prstGeom prst="straightConnector1">
              <a:avLst/>
            </a:prstGeom>
            <a:noFill/>
            <a:ln cap="flat" cmpd="sng" w="635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2" name="Google Shape;182;p8"/>
            <p:cNvCxnSpPr/>
            <p:nvPr/>
          </p:nvCxnSpPr>
          <p:spPr>
            <a:xfrm rot="5486624">
              <a:off x="8578761" y="731497"/>
              <a:ext cx="848466" cy="0"/>
            </a:xfrm>
            <a:prstGeom prst="straightConnector1">
              <a:avLst/>
            </a:prstGeom>
            <a:noFill/>
            <a:ln cap="flat" cmpd="sng" w="63500">
              <a:solidFill>
                <a:srgbClr val="000000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grpSp>
          <p:nvGrpSpPr>
            <p:cNvPr id="183" name="Google Shape;183;p8"/>
            <p:cNvGrpSpPr/>
            <p:nvPr/>
          </p:nvGrpSpPr>
          <p:grpSpPr>
            <a:xfrm rot="-37341">
              <a:off x="2235643" y="1266603"/>
              <a:ext cx="1272553" cy="1278257"/>
              <a:chOff x="1813" y="0"/>
              <a:chExt cx="809173" cy="812800"/>
            </a:xfrm>
          </p:grpSpPr>
          <p:sp>
            <p:nvSpPr>
              <p:cNvPr id="184" name="Google Shape;184;p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rect b="b" l="l" r="r" t="t"/>
                <a:pathLst>
                  <a:path extrusionOk="0"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5944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6" name="Google Shape;186;p8"/>
            <p:cNvGrpSpPr/>
            <p:nvPr/>
          </p:nvGrpSpPr>
          <p:grpSpPr>
            <a:xfrm rot="-37341">
              <a:off x="2309852" y="1341145"/>
              <a:ext cx="1124135" cy="1129174"/>
              <a:chOff x="1813" y="0"/>
              <a:chExt cx="809173" cy="812800"/>
            </a:xfrm>
          </p:grpSpPr>
          <p:sp>
            <p:nvSpPr>
              <p:cNvPr id="187" name="Google Shape;187;p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rect b="b" l="l" r="r" t="t"/>
                <a:pathLst>
                  <a:path extrusionOk="0"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5944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" name="Google Shape;189;p8"/>
            <p:cNvGrpSpPr/>
            <p:nvPr/>
          </p:nvGrpSpPr>
          <p:grpSpPr>
            <a:xfrm rot="-37341">
              <a:off x="2502677" y="1534833"/>
              <a:ext cx="738487" cy="741797"/>
              <a:chOff x="1813" y="0"/>
              <a:chExt cx="809173" cy="812800"/>
            </a:xfrm>
          </p:grpSpPr>
          <p:sp>
            <p:nvSpPr>
              <p:cNvPr id="190" name="Google Shape;190;p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rect b="b" l="l" r="r" t="t"/>
                <a:pathLst>
                  <a:path extrusionOk="0"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5944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92" name="Google Shape;192;p8"/>
            <p:cNvCxnSpPr/>
            <p:nvPr/>
          </p:nvCxnSpPr>
          <p:spPr>
            <a:xfrm rot="10799999">
              <a:off x="3511011" y="1867039"/>
              <a:ext cx="2923036" cy="0"/>
            </a:xfrm>
            <a:prstGeom prst="straightConnector1">
              <a:avLst/>
            </a:prstGeom>
            <a:noFill/>
            <a:ln cap="flat" cmpd="sng" w="63500">
              <a:solidFill>
                <a:srgbClr val="000000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grpSp>
        <p:nvGrpSpPr>
          <p:cNvPr id="193" name="Google Shape;193;p8"/>
          <p:cNvGrpSpPr/>
          <p:nvPr/>
        </p:nvGrpSpPr>
        <p:grpSpPr>
          <a:xfrm>
            <a:off x="2260544" y="4970538"/>
            <a:ext cx="3085720" cy="3230385"/>
            <a:chOff x="-40612" y="-291135"/>
            <a:chExt cx="812700" cy="850800"/>
          </a:xfrm>
        </p:grpSpPr>
        <p:sp>
          <p:nvSpPr>
            <p:cNvPr id="194" name="Google Shape;194;p8"/>
            <p:cNvSpPr/>
            <p:nvPr/>
          </p:nvSpPr>
          <p:spPr>
            <a:xfrm>
              <a:off x="0" y="0"/>
              <a:ext cx="731471" cy="268521"/>
            </a:xfrm>
            <a:custGeom>
              <a:rect b="b" l="l" r="r" t="t"/>
              <a:pathLst>
                <a:path extrusionOk="0" h="268521" w="731471">
                  <a:moveTo>
                    <a:pt x="134261" y="0"/>
                  </a:moveTo>
                  <a:lnTo>
                    <a:pt x="597210" y="0"/>
                  </a:lnTo>
                  <a:cubicBezTo>
                    <a:pt x="632818" y="0"/>
                    <a:pt x="666968" y="14145"/>
                    <a:pt x="692147" y="39324"/>
                  </a:cubicBezTo>
                  <a:cubicBezTo>
                    <a:pt x="717326" y="64503"/>
                    <a:pt x="731471" y="98653"/>
                    <a:pt x="731471" y="134261"/>
                  </a:cubicBezTo>
                  <a:lnTo>
                    <a:pt x="731471" y="134261"/>
                  </a:lnTo>
                  <a:cubicBezTo>
                    <a:pt x="731471" y="208411"/>
                    <a:pt x="671360" y="268521"/>
                    <a:pt x="597210" y="268521"/>
                  </a:cubicBezTo>
                  <a:lnTo>
                    <a:pt x="134261" y="268521"/>
                  </a:lnTo>
                  <a:cubicBezTo>
                    <a:pt x="60111" y="268521"/>
                    <a:pt x="0" y="208411"/>
                    <a:pt x="0" y="134261"/>
                  </a:cubicBezTo>
                  <a:lnTo>
                    <a:pt x="0" y="134261"/>
                  </a:lnTo>
                  <a:cubicBezTo>
                    <a:pt x="0" y="60111"/>
                    <a:pt x="60111" y="0"/>
                    <a:pt x="134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8"/>
            <p:cNvSpPr txBox="1"/>
            <p:nvPr/>
          </p:nvSpPr>
          <p:spPr>
            <a:xfrm>
              <a:off x="-40612" y="-291135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998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1">
                  <a:latin typeface="Open Sans Light"/>
                  <a:ea typeface="Open Sans Light"/>
                  <a:cs typeface="Open Sans Light"/>
                  <a:sym typeface="Open Sans Light"/>
                </a:rPr>
                <a:t>Activado</a:t>
              </a:r>
              <a:endParaRPr/>
            </a:p>
          </p:txBody>
        </p:sp>
      </p:grpSp>
      <p:sp>
        <p:nvSpPr>
          <p:cNvPr id="196" name="Google Shape;196;p8"/>
          <p:cNvSpPr txBox="1"/>
          <p:nvPr/>
        </p:nvSpPr>
        <p:spPr>
          <a:xfrm>
            <a:off x="1151409" y="537527"/>
            <a:ext cx="6056263" cy="1811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Transición externa: </a:t>
            </a:r>
            <a:endParaRPr/>
          </a:p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1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cambio de estado</a:t>
            </a:r>
            <a:endParaRPr/>
          </a:p>
        </p:txBody>
      </p:sp>
      <p:sp>
        <p:nvSpPr>
          <p:cNvPr id="197" name="Google Shape;197;p8"/>
          <p:cNvSpPr txBox="1"/>
          <p:nvPr/>
        </p:nvSpPr>
        <p:spPr>
          <a:xfrm>
            <a:off x="261289" y="2789295"/>
            <a:ext cx="8478704" cy="23806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La transición que figura en el siguiente ejemplo se considera externa y tiene como resultado que el objeto cambie de estado (entry/exit).</a:t>
            </a:r>
            <a:endParaRPr/>
          </a:p>
        </p:txBody>
      </p:sp>
      <p:grpSp>
        <p:nvGrpSpPr>
          <p:cNvPr id="198" name="Google Shape;198;p8"/>
          <p:cNvGrpSpPr/>
          <p:nvPr/>
        </p:nvGrpSpPr>
        <p:grpSpPr>
          <a:xfrm>
            <a:off x="5427565" y="6044988"/>
            <a:ext cx="3085741" cy="3230403"/>
            <a:chOff x="-40615" y="-291142"/>
            <a:chExt cx="812700" cy="850800"/>
          </a:xfrm>
        </p:grpSpPr>
        <p:sp>
          <p:nvSpPr>
            <p:cNvPr id="199" name="Google Shape;199;p8"/>
            <p:cNvSpPr/>
            <p:nvPr/>
          </p:nvSpPr>
          <p:spPr>
            <a:xfrm>
              <a:off x="0" y="0"/>
              <a:ext cx="731471" cy="268521"/>
            </a:xfrm>
            <a:custGeom>
              <a:rect b="b" l="l" r="r" t="t"/>
              <a:pathLst>
                <a:path extrusionOk="0" h="268521" w="731471">
                  <a:moveTo>
                    <a:pt x="134261" y="0"/>
                  </a:moveTo>
                  <a:lnTo>
                    <a:pt x="597210" y="0"/>
                  </a:lnTo>
                  <a:cubicBezTo>
                    <a:pt x="632818" y="0"/>
                    <a:pt x="666968" y="14145"/>
                    <a:pt x="692147" y="39324"/>
                  </a:cubicBezTo>
                  <a:cubicBezTo>
                    <a:pt x="717326" y="64503"/>
                    <a:pt x="731471" y="98653"/>
                    <a:pt x="731471" y="134261"/>
                  </a:cubicBezTo>
                  <a:lnTo>
                    <a:pt x="731471" y="134261"/>
                  </a:lnTo>
                  <a:cubicBezTo>
                    <a:pt x="731471" y="208411"/>
                    <a:pt x="671360" y="268521"/>
                    <a:pt x="597210" y="268521"/>
                  </a:cubicBezTo>
                  <a:lnTo>
                    <a:pt x="134261" y="268521"/>
                  </a:lnTo>
                  <a:cubicBezTo>
                    <a:pt x="60111" y="268521"/>
                    <a:pt x="0" y="208411"/>
                    <a:pt x="0" y="134261"/>
                  </a:cubicBezTo>
                  <a:lnTo>
                    <a:pt x="0" y="134261"/>
                  </a:lnTo>
                  <a:cubicBezTo>
                    <a:pt x="0" y="60111"/>
                    <a:pt x="60111" y="0"/>
                    <a:pt x="134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8"/>
            <p:cNvSpPr txBox="1"/>
            <p:nvPr/>
          </p:nvSpPr>
          <p:spPr>
            <a:xfrm>
              <a:off x="-40615" y="-291142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998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91">
                  <a:latin typeface="Open Sans Light"/>
                  <a:ea typeface="Open Sans Light"/>
                  <a:cs typeface="Open Sans Light"/>
                  <a:sym typeface="Open Sans Light"/>
                </a:rPr>
                <a:t>Desactivado</a:t>
              </a:r>
              <a:endParaRPr/>
            </a:p>
          </p:txBody>
        </p:sp>
      </p:grpSp>
      <p:sp>
        <p:nvSpPr>
          <p:cNvPr id="201" name="Google Shape;201;p8"/>
          <p:cNvSpPr txBox="1"/>
          <p:nvPr/>
        </p:nvSpPr>
        <p:spPr>
          <a:xfrm>
            <a:off x="5671597" y="6018794"/>
            <a:ext cx="1383453" cy="431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Trigger</a:t>
            </a:r>
            <a:endParaRPr/>
          </a:p>
        </p:txBody>
      </p:sp>
      <p:sp>
        <p:nvSpPr>
          <p:cNvPr id="202" name="Google Shape;202;p8"/>
          <p:cNvSpPr txBox="1"/>
          <p:nvPr/>
        </p:nvSpPr>
        <p:spPr>
          <a:xfrm>
            <a:off x="10771593" y="537539"/>
            <a:ext cx="6056263" cy="1811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Transición interna: estado inalterado</a:t>
            </a:r>
            <a:endParaRPr/>
          </a:p>
        </p:txBody>
      </p:sp>
      <p:sp>
        <p:nvSpPr>
          <p:cNvPr id="203" name="Google Shape;203;p8"/>
          <p:cNvSpPr txBox="1"/>
          <p:nvPr/>
        </p:nvSpPr>
        <p:spPr>
          <a:xfrm>
            <a:off x="9591821" y="3484620"/>
            <a:ext cx="8696179" cy="11804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Una transición interna no desencadena un cambio de estado, sino una actividad.</a:t>
            </a:r>
            <a:endParaRPr/>
          </a:p>
        </p:txBody>
      </p:sp>
      <p:cxnSp>
        <p:nvCxnSpPr>
          <p:cNvPr id="204" name="Google Shape;204;p8"/>
          <p:cNvCxnSpPr/>
          <p:nvPr/>
        </p:nvCxnSpPr>
        <p:spPr>
          <a:xfrm rot="-5400000">
            <a:off x="4000500" y="5119688"/>
            <a:ext cx="10287000" cy="0"/>
          </a:xfrm>
          <a:prstGeom prst="straightConnector1">
            <a:avLst/>
          </a:prstGeom>
          <a:noFill/>
          <a:ln cap="flat" cmpd="sng" w="476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